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58" r:id="rId4"/>
    <p:sldId id="276" r:id="rId5"/>
    <p:sldId id="275" r:id="rId6"/>
    <p:sldId id="264" r:id="rId7"/>
    <p:sldId id="259" r:id="rId8"/>
    <p:sldId id="260" r:id="rId9"/>
    <p:sldId id="263" r:id="rId10"/>
    <p:sldId id="261" r:id="rId11"/>
    <p:sldId id="268" r:id="rId12"/>
    <p:sldId id="270" r:id="rId13"/>
    <p:sldId id="266" r:id="rId14"/>
    <p:sldId id="267" r:id="rId15"/>
    <p:sldId id="265" r:id="rId16"/>
    <p:sldId id="262" r:id="rId17"/>
    <p:sldId id="272" r:id="rId18"/>
    <p:sldId id="273" r:id="rId19"/>
    <p:sldId id="274" r:id="rId20"/>
    <p:sldId id="27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D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432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475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087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304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995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101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562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765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645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16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5/30/2023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940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239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leorw/Ipiranga-Grupo1/tree/master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leorw/Ipiranga-Grupo1/tree/master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trello.com/b/PF74hZyo/ipiranga-grupo-1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27D8DB-7F48-9218-9534-587CC9E3E4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4426" y="1149854"/>
            <a:ext cx="8284386" cy="977621"/>
          </a:xfrm>
        </p:spPr>
        <p:txBody>
          <a:bodyPr>
            <a:normAutofit fontScale="90000"/>
          </a:bodyPr>
          <a:lstStyle/>
          <a:p>
            <a:pPr algn="ctr"/>
            <a:br>
              <a:rPr lang="pt-BR" dirty="0"/>
            </a:br>
            <a:r>
              <a:rPr lang="pt-BR" dirty="0"/>
              <a:t>INCLUSÃO TECH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4B62DD8-9F8E-6CD4-BFBB-11FFAFAE78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4426" y="1926284"/>
            <a:ext cx="8561746" cy="630485"/>
          </a:xfrm>
        </p:spPr>
        <p:txBody>
          <a:bodyPr>
            <a:normAutofit/>
          </a:bodyPr>
          <a:lstStyle/>
          <a:p>
            <a:pPr algn="ctr"/>
            <a:r>
              <a:rPr lang="pt-BR" sz="2400" dirty="0"/>
              <a:t>Inteligência de dados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E2400CB-D21B-E141-256A-60538C7B3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493" y="3680338"/>
            <a:ext cx="5053222" cy="1477096"/>
          </a:xfrm>
          <a:prstGeom prst="rect">
            <a:avLst/>
          </a:prstGeom>
        </p:spPr>
      </p:pic>
      <p:pic>
        <p:nvPicPr>
          <p:cNvPr id="3076" name="Picture 4" descr="Ipiranga – Logos Download">
            <a:extLst>
              <a:ext uri="{FF2B5EF4-FFF2-40B4-BE49-F238E27FC236}">
                <a16:creationId xmlns:a16="http://schemas.microsoft.com/office/drawing/2014/main" id="{47E40445-E01D-087D-618A-4BCB02C9E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975" y="3680337"/>
            <a:ext cx="5291091" cy="147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10C31100-64AF-4CEE-CA0D-21E8976C7A07}"/>
              </a:ext>
            </a:extLst>
          </p:cNvPr>
          <p:cNvSpPr txBox="1">
            <a:spLocks/>
          </p:cNvSpPr>
          <p:nvPr/>
        </p:nvSpPr>
        <p:spPr>
          <a:xfrm>
            <a:off x="2354426" y="2607729"/>
            <a:ext cx="8561746" cy="630485"/>
          </a:xfrm>
          <a:prstGeom prst="rect">
            <a:avLst/>
          </a:prstGeom>
        </p:spPr>
        <p:txBody>
          <a:bodyPr vert="horz" lIns="91440" tIns="91440" rIns="91440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2400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2C6F00CC-AA0A-2AB9-B2C0-A330AF5E6E83}"/>
              </a:ext>
            </a:extLst>
          </p:cNvPr>
          <p:cNvSpPr txBox="1">
            <a:spLocks/>
          </p:cNvSpPr>
          <p:nvPr/>
        </p:nvSpPr>
        <p:spPr>
          <a:xfrm>
            <a:off x="2419620" y="2726181"/>
            <a:ext cx="8561746" cy="630485"/>
          </a:xfrm>
          <a:prstGeom prst="rect">
            <a:avLst/>
          </a:prstGeom>
        </p:spPr>
        <p:txBody>
          <a:bodyPr vert="horz" lIns="91440" tIns="91440" rIns="91440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400" dirty="0"/>
              <a:t>APP Mobile nos postos</a:t>
            </a:r>
          </a:p>
        </p:txBody>
      </p:sp>
    </p:spTree>
    <p:extLst>
      <p:ext uri="{BB962C8B-B14F-4D97-AF65-F5344CB8AC3E}">
        <p14:creationId xmlns:p14="http://schemas.microsoft.com/office/powerpoint/2010/main" val="2297422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2D4D557-D811-0A07-C20D-539BC4C87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9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55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FCB829-523A-CD39-AA21-20D2E4C82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Phyton</a:t>
            </a:r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FFD2DA5-7BB1-B1FB-5BE4-63F05A065B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425" y="1853754"/>
            <a:ext cx="5197301" cy="4302882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4C1E66D-20F4-DE62-2864-F5926CD60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997" y="1853754"/>
            <a:ext cx="5085224" cy="430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27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3CBF91-8780-572D-E426-D8BFDA32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HTML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CF059F5-B265-8DAD-2238-B020768B6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675" y="2654422"/>
            <a:ext cx="5607860" cy="3059915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9021A76-E95E-FBF4-210A-C5DCB2433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145" y="2413240"/>
            <a:ext cx="4318709" cy="36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68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D1BC77-28E5-0ED9-15E8-74B318754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Hub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D7C6865-4B4F-F722-D403-7376940B9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1800" kern="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Documentamos tudo em nosso </a:t>
            </a:r>
            <a:r>
              <a:rPr lang="pt-BR" sz="1800" kern="0" dirty="0" err="1">
                <a:solidFill>
                  <a:srgbClr val="1D1C1D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G</a:t>
            </a:r>
            <a:r>
              <a:rPr lang="pt-BR" sz="1800" kern="0" dirty="0" err="1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ithub</a:t>
            </a:r>
            <a:r>
              <a:rPr lang="pt-BR" sz="1800" kern="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onde é possível verificar que tentamos implementar algumas outras alternativas, como uma página em HTML e Javascript para coleta dos dados de forma responsiva e personalizada, porém tivemos alguns colegas que deixaram o grupo e essa abordagem não foi possível ser concluída nesta etapa do projeto. Então, mantivemos a primeira ideia e seguimos adiante.</a:t>
            </a:r>
          </a:p>
          <a:p>
            <a:endParaRPr lang="pt-BR" sz="1800" kern="0" dirty="0">
              <a:solidFill>
                <a:srgbClr val="1D1C1D"/>
              </a:solidFill>
              <a:latin typeface="Arial" panose="020B0604020202020204" pitchFamily="34" charset="0"/>
            </a:endParaRPr>
          </a:p>
          <a:p>
            <a:r>
              <a:rPr lang="pt-BR" dirty="0" err="1">
                <a:hlinkClick r:id="rId2"/>
              </a:rPr>
              <a:t>Cleorw</a:t>
            </a:r>
            <a:r>
              <a:rPr lang="pt-BR" dirty="0">
                <a:hlinkClick r:id="rId2"/>
              </a:rPr>
              <a:t>/Ipiranga-Grupo1 </a:t>
            </a:r>
            <a:r>
              <a:rPr lang="pt-BR" dirty="0" err="1">
                <a:hlinkClick r:id="rId2"/>
              </a:rPr>
              <a:t>at</a:t>
            </a:r>
            <a:r>
              <a:rPr lang="pt-BR" dirty="0">
                <a:hlinkClick r:id="rId2"/>
              </a:rPr>
              <a:t> master (github.com)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1218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C15113-EBF8-0094-0FFF-99227C719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3947" y="889946"/>
            <a:ext cx="7477153" cy="612558"/>
          </a:xfrm>
        </p:spPr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Hub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F929121-CD14-C86F-C7D8-2CE626FE8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632" y="2003339"/>
            <a:ext cx="3943641" cy="409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5015EFE-3F33-DCE1-7021-EE3DA2A37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301" y="2003339"/>
            <a:ext cx="4284754" cy="409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EF1E98B8-B45A-23F9-4853-9F5E233BC6C2}"/>
              </a:ext>
            </a:extLst>
          </p:cNvPr>
          <p:cNvSpPr txBox="1">
            <a:spLocks/>
          </p:cNvSpPr>
          <p:nvPr/>
        </p:nvSpPr>
        <p:spPr>
          <a:xfrm>
            <a:off x="1484050" y="1001669"/>
            <a:ext cx="7477153" cy="6125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 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DEA5BC9-BADD-3BA4-8192-FBC42DD14A9B}"/>
              </a:ext>
            </a:extLst>
          </p:cNvPr>
          <p:cNvSpPr txBox="1">
            <a:spLocks/>
          </p:cNvSpPr>
          <p:nvPr/>
        </p:nvSpPr>
        <p:spPr>
          <a:xfrm>
            <a:off x="1563947" y="1390781"/>
            <a:ext cx="7477153" cy="6125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 err="1">
                <a:hlinkClick r:id="rId4"/>
              </a:rPr>
              <a:t>Cleorw</a:t>
            </a:r>
            <a:r>
              <a:rPr lang="pt-BR" sz="1600" dirty="0">
                <a:hlinkClick r:id="rId4"/>
              </a:rPr>
              <a:t>/Ipiranga-Grupo1 </a:t>
            </a:r>
            <a:r>
              <a:rPr lang="pt-BR" sz="1600" dirty="0" err="1">
                <a:hlinkClick r:id="rId4"/>
              </a:rPr>
              <a:t>at</a:t>
            </a:r>
            <a:r>
              <a:rPr lang="pt-BR" sz="1600" dirty="0">
                <a:hlinkClick r:id="rId4"/>
              </a:rPr>
              <a:t> master (github.com)</a:t>
            </a:r>
            <a:r>
              <a:rPr lang="pt-BR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7253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2672B3-D2C4-1D8C-62E9-95AA2C267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Power Bi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BAF8F1-6331-386D-7095-3241058F4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sz="1800" kern="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Na nossa dashboard apresentamos os resultados que demonstram o uso do App por faixa etária, faixa de gastos mensais, região e gênero. Dentro do uso do App demonstramos se o usuário utiliza do APP para pagamentos, se utiliza da conveniência (add-on) e se é engajado para a divulgação do app.</a:t>
            </a:r>
            <a:br>
              <a:rPr lang="pt-BR" sz="1800" kern="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pt-BR" sz="1800" kern="0" dirty="0">
              <a:solidFill>
                <a:srgbClr val="1D1C1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r>
              <a:rPr lang="pt-BR" sz="1800" kern="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Dentro os não usuários, identificamos estratégias adequadas por gênero, região, faixa de gastos e os motivos que levam a não usar o APP e o que motiva uma eventual adoção da tecnologia. Com isso o gestor pode identificar melhorias a serem feitas no APP e campanhas de marketing com público direcionado, reduzindo custos, aumentando eficiência e trazendo melhores resultados e um conceito reforçado da marca e da rede.</a:t>
            </a:r>
            <a:br>
              <a:rPr lang="pt-BR" sz="1800" kern="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5147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6E089A-16BF-69FD-1C5A-C21284225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308" y="0"/>
            <a:ext cx="9520158" cy="1049235"/>
          </a:xfrm>
        </p:spPr>
        <p:txBody>
          <a:bodyPr/>
          <a:lstStyle/>
          <a:p>
            <a:r>
              <a:rPr lang="pt-BR" dirty="0"/>
              <a:t>Power Bi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0FDD8A4-60F2-5623-2797-4EB55A7E8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8267" y="1049236"/>
            <a:ext cx="8896437" cy="5004246"/>
          </a:xfrm>
        </p:spPr>
      </p:pic>
    </p:spTree>
    <p:extLst>
      <p:ext uri="{BB962C8B-B14F-4D97-AF65-F5344CB8AC3E}">
        <p14:creationId xmlns:p14="http://schemas.microsoft.com/office/powerpoint/2010/main" val="1408927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9017635-7D31-00CC-02E0-93FD82AB6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1" y="67689"/>
            <a:ext cx="10848517" cy="610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5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69A4F43-EAEC-DA92-FA6D-3436F98E83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335" y="133166"/>
            <a:ext cx="10616514" cy="5971790"/>
          </a:xfrm>
        </p:spPr>
      </p:pic>
    </p:spTree>
    <p:extLst>
      <p:ext uri="{BB962C8B-B14F-4D97-AF65-F5344CB8AC3E}">
        <p14:creationId xmlns:p14="http://schemas.microsoft.com/office/powerpoint/2010/main" val="3989201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9475A30-3D1A-39AF-562B-464ED3D471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549" y="266330"/>
            <a:ext cx="10411342" cy="5856381"/>
          </a:xfrm>
        </p:spPr>
      </p:pic>
    </p:spTree>
    <p:extLst>
      <p:ext uri="{BB962C8B-B14F-4D97-AF65-F5344CB8AC3E}">
        <p14:creationId xmlns:p14="http://schemas.microsoft.com/office/powerpoint/2010/main" val="96284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46A826-EDD1-DA5E-4E5B-C2383A64E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941033"/>
            <a:ext cx="10177810" cy="737318"/>
          </a:xfrm>
        </p:spPr>
        <p:txBody>
          <a:bodyPr>
            <a:normAutofit fontScale="90000"/>
          </a:bodyPr>
          <a:lstStyle/>
          <a:p>
            <a:r>
              <a:rPr lang="pt-BR" dirty="0"/>
              <a:t>TURMA 4 - Grupo 1 </a:t>
            </a:r>
            <a:br>
              <a:rPr lang="pt-BR" sz="1800" kern="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br>
              <a:rPr lang="pt-BR" dirty="0"/>
            </a:br>
            <a:endParaRPr lang="pt-BR" sz="16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227075-B1BB-C029-9B52-A3A08C473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3450613"/>
          </a:xfrm>
        </p:spPr>
        <p:txBody>
          <a:bodyPr/>
          <a:lstStyle/>
          <a:p>
            <a:pPr marL="0" indent="0">
              <a:buNone/>
            </a:pPr>
            <a:endParaRPr lang="pt-BR" dirty="0"/>
          </a:p>
          <a:p>
            <a:r>
              <a:rPr lang="pt-BR" dirty="0"/>
              <a:t>Componentes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CB192E2-D3FF-F16B-FE17-D8D42F939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908" y="3373674"/>
            <a:ext cx="1361716" cy="214419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A930762-BDF5-79E6-7E36-9DA53D14A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40991"/>
            <a:ext cx="1604084" cy="213877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F3F9AE5-BA8D-846E-E4E5-13FDD00AC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934" y="3364130"/>
            <a:ext cx="1438183" cy="2151974"/>
          </a:xfrm>
          <a:prstGeom prst="rect">
            <a:avLst/>
          </a:prstGeom>
        </p:spPr>
      </p:pic>
      <p:sp>
        <p:nvSpPr>
          <p:cNvPr id="10" name="Retângulo: Cantos Diagonais Arredondados 9">
            <a:extLst>
              <a:ext uri="{FF2B5EF4-FFF2-40B4-BE49-F238E27FC236}">
                <a16:creationId xmlns:a16="http://schemas.microsoft.com/office/drawing/2014/main" id="{2E272819-6074-AB90-E1F2-9441A1D71E01}"/>
              </a:ext>
            </a:extLst>
          </p:cNvPr>
          <p:cNvSpPr/>
          <p:nvPr/>
        </p:nvSpPr>
        <p:spPr>
          <a:xfrm>
            <a:off x="1462902" y="5515102"/>
            <a:ext cx="1848825" cy="625478"/>
          </a:xfrm>
          <a:prstGeom prst="round2DiagRect">
            <a:avLst/>
          </a:prstGeom>
          <a:solidFill>
            <a:srgbClr val="F7FD0F">
              <a:alpha val="9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Anne Alves da Silva Ribeiro</a:t>
            </a:r>
          </a:p>
        </p:txBody>
      </p:sp>
      <p:sp>
        <p:nvSpPr>
          <p:cNvPr id="13" name="Retângulo: Cantos Diagonais Arredondados 12">
            <a:extLst>
              <a:ext uri="{FF2B5EF4-FFF2-40B4-BE49-F238E27FC236}">
                <a16:creationId xmlns:a16="http://schemas.microsoft.com/office/drawing/2014/main" id="{761B97C6-009D-5CE5-54A3-423C0039F4BC}"/>
              </a:ext>
            </a:extLst>
          </p:cNvPr>
          <p:cNvSpPr/>
          <p:nvPr/>
        </p:nvSpPr>
        <p:spPr>
          <a:xfrm>
            <a:off x="3717406" y="5508094"/>
            <a:ext cx="1848825" cy="625478"/>
          </a:xfrm>
          <a:prstGeom prst="round2DiagRect">
            <a:avLst/>
          </a:prstGeom>
          <a:solidFill>
            <a:srgbClr val="F7FD0F">
              <a:alpha val="9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Cleonice </a:t>
            </a:r>
            <a:r>
              <a:rPr lang="pt-B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Rejane</a:t>
            </a:r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Wazlawick</a:t>
            </a:r>
          </a:p>
        </p:txBody>
      </p:sp>
      <p:sp>
        <p:nvSpPr>
          <p:cNvPr id="14" name="Retângulo: Cantos Diagonais Arredondados 13">
            <a:extLst>
              <a:ext uri="{FF2B5EF4-FFF2-40B4-BE49-F238E27FC236}">
                <a16:creationId xmlns:a16="http://schemas.microsoft.com/office/drawing/2014/main" id="{5EA96BBE-5EB5-575D-9AF7-1B2E7CFAE782}"/>
              </a:ext>
            </a:extLst>
          </p:cNvPr>
          <p:cNvSpPr/>
          <p:nvPr/>
        </p:nvSpPr>
        <p:spPr>
          <a:xfrm>
            <a:off x="5958992" y="5494276"/>
            <a:ext cx="1848825" cy="625478"/>
          </a:xfrm>
          <a:prstGeom prst="round2DiagRect">
            <a:avLst/>
          </a:prstGeom>
          <a:solidFill>
            <a:srgbClr val="F7FD0F">
              <a:alpha val="9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Luciano Pinho Rodrigues</a:t>
            </a:r>
          </a:p>
        </p:txBody>
      </p:sp>
      <p:sp>
        <p:nvSpPr>
          <p:cNvPr id="15" name="Retângulo: Cantos Diagonais Arredondados 14">
            <a:extLst>
              <a:ext uri="{FF2B5EF4-FFF2-40B4-BE49-F238E27FC236}">
                <a16:creationId xmlns:a16="http://schemas.microsoft.com/office/drawing/2014/main" id="{A34FC2F2-43B3-ACB8-20C3-ECF314E823D6}"/>
              </a:ext>
            </a:extLst>
          </p:cNvPr>
          <p:cNvSpPr/>
          <p:nvPr/>
        </p:nvSpPr>
        <p:spPr>
          <a:xfrm>
            <a:off x="8226415" y="5508094"/>
            <a:ext cx="1848825" cy="625478"/>
          </a:xfrm>
          <a:prstGeom prst="round2DiagRect">
            <a:avLst/>
          </a:prstGeom>
          <a:solidFill>
            <a:srgbClr val="F7FD0F">
              <a:alpha val="9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Jose Ribamar Guimarães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C3C68609-8EB4-00E9-427A-3FD8C41BB396}"/>
              </a:ext>
            </a:extLst>
          </p:cNvPr>
          <p:cNvSpPr txBox="1">
            <a:spLocks/>
          </p:cNvSpPr>
          <p:nvPr/>
        </p:nvSpPr>
        <p:spPr>
          <a:xfrm>
            <a:off x="1471430" y="1801976"/>
            <a:ext cx="9476811" cy="615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br>
              <a:rPr lang="pt-BR" sz="1600" dirty="0"/>
            </a:br>
            <a:r>
              <a:rPr lang="pt-BR" sz="1800" kern="0" dirty="0">
                <a:solidFill>
                  <a:srgbClr val="1D1C1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Cada um de nós tem uma formação diferente, porém foi a vontade de mudar que nos uniu nesse projeto trazido pela Ipiranga e Gama </a:t>
            </a:r>
            <a:r>
              <a:rPr lang="pt-BR" sz="1800" kern="0" dirty="0" err="1">
                <a:solidFill>
                  <a:srgbClr val="1D1C1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Academy</a:t>
            </a:r>
            <a:r>
              <a:rPr lang="pt-BR" sz="1800" kern="0" dirty="0">
                <a:solidFill>
                  <a:srgbClr val="1D1C1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Por esta oportunidade, somos todos gratos!</a:t>
            </a:r>
            <a:br>
              <a:rPr lang="pt-BR" sz="1800" kern="0" dirty="0">
                <a:solidFill>
                  <a:srgbClr val="1D1C1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tângulo: Cantos Diagonais Arredondados 19">
            <a:extLst>
              <a:ext uri="{FF2B5EF4-FFF2-40B4-BE49-F238E27FC236}">
                <a16:creationId xmlns:a16="http://schemas.microsoft.com/office/drawing/2014/main" id="{141EDF18-76F6-940D-3020-4FCFF9CC24D2}"/>
              </a:ext>
            </a:extLst>
          </p:cNvPr>
          <p:cNvSpPr/>
          <p:nvPr/>
        </p:nvSpPr>
        <p:spPr>
          <a:xfrm>
            <a:off x="10688815" y="3284472"/>
            <a:ext cx="1402550" cy="452212"/>
          </a:xfrm>
          <a:prstGeom prst="round2DiagRect">
            <a:avLst/>
          </a:prstGeom>
          <a:solidFill>
            <a:srgbClr val="F7FD0F">
              <a:alpha val="9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Prof</a:t>
            </a:r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Danilo</a:t>
            </a:r>
          </a:p>
        </p:txBody>
      </p:sp>
      <p:sp>
        <p:nvSpPr>
          <p:cNvPr id="21" name="Retângulo: Cantos Diagonais Arredondados 20">
            <a:extLst>
              <a:ext uri="{FF2B5EF4-FFF2-40B4-BE49-F238E27FC236}">
                <a16:creationId xmlns:a16="http://schemas.microsoft.com/office/drawing/2014/main" id="{42A1BD10-0F60-95AB-5E99-452DAB8F77D3}"/>
              </a:ext>
            </a:extLst>
          </p:cNvPr>
          <p:cNvSpPr/>
          <p:nvPr/>
        </p:nvSpPr>
        <p:spPr>
          <a:xfrm>
            <a:off x="10740421" y="5479770"/>
            <a:ext cx="1451579" cy="437197"/>
          </a:xfrm>
          <a:prstGeom prst="round2DiagRect">
            <a:avLst/>
          </a:prstGeom>
          <a:solidFill>
            <a:srgbClr val="F7FD0F">
              <a:alpha val="9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Yellow</a:t>
            </a:r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Belt</a:t>
            </a:r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Ynna</a:t>
            </a:r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1081D351-05E5-4DF2-2B02-4D941E8DF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8481" y="1730129"/>
            <a:ext cx="1263217" cy="1502564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3EF3D9C1-9277-286D-F3BF-BACBE4B3FA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4459" y="4019690"/>
            <a:ext cx="1514474" cy="130016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B5E19CA-4032-408E-60E4-817B00C36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6755" y="3335577"/>
            <a:ext cx="1608144" cy="214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36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22FCBD-87AB-48B3-3475-E0711A6C3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Agradecimento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3D788A-4750-BBA9-0512-63A65C362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1800" kern="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Esta é a nossa Jornada. Esperamos que tenham gostado e estamos ansiosos pela próxima etapa!</a:t>
            </a:r>
            <a:endParaRPr lang="pt-B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E337F64-F50A-AA6D-5820-26F3CDEA9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231" y="3967110"/>
            <a:ext cx="1797182" cy="139900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C7BE97F-8617-AF2F-2DEF-D57F35DDF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446" y="3967110"/>
            <a:ext cx="1399004" cy="139900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01E8EEA-DC36-84A4-9F91-DBB38DAFE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668" y="3967110"/>
            <a:ext cx="1435107" cy="139900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9EE7AF7-A9F5-A0B1-5AD0-7B1D2C8C8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2012" y="3967108"/>
            <a:ext cx="1440473" cy="139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40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D52840-77DB-0CD1-C94D-74CFD99F1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TURMA 4 - Grupo 1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5D82DE-0832-8EC6-C302-04A189084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sz="1800" kern="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Para este projeto buscamos aproveitar o melhor de cada um dos integrantes do grupo para vencermos os desafios juntos. Inicialmente definimos um roteiro de trabalho bem amplo e que para chegarmos ao resultado final foi essencial a utilização do SCRUM, que nos possibilitou superar os imprevistos, adaptar os métodos e chegarmos a um resultado final.</a:t>
            </a:r>
            <a:br>
              <a:rPr lang="pt-BR" sz="1800" kern="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pt-BR" sz="1800" kern="0" dirty="0">
              <a:solidFill>
                <a:srgbClr val="1D1C1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r>
              <a:rPr lang="pt-BR" sz="1800" kern="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Procuramos aprender além do que foi passado no treinamento, sendo que em cada encontro aperfeiçoamos em conjunto cada passo e etapa do projeto. Aproveitamos os dias das aulas para reunirmos e fazermos os Sprints e meetings.</a:t>
            </a:r>
            <a:br>
              <a:rPr lang="pt-BR" sz="1800" kern="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3970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3A7B0E-5159-1E95-049D-53982F62A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Dificuldades e Assertividade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459E85-9A8C-2E2F-A20F-C51E1F0E0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Dificuldades</a:t>
            </a:r>
          </a:p>
          <a:p>
            <a:pPr>
              <a:buFontTx/>
              <a:buChar char="-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Colegas do grupo que desistiram</a:t>
            </a:r>
          </a:p>
          <a:p>
            <a:pPr>
              <a:buFontTx/>
              <a:buChar char="-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Organização do tempo (divergência de ideias)</a:t>
            </a: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Assertividade</a:t>
            </a:r>
          </a:p>
          <a:p>
            <a:pPr>
              <a:buFontTx/>
              <a:buChar char="-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Resiliência</a:t>
            </a:r>
          </a:p>
          <a:p>
            <a:pPr>
              <a:buFontTx/>
              <a:buChar char="-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União da equipe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5486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DEE466-E830-43AA-1EEB-C18F8B8E8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Tecnologias e Apps utilizados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EC8DCE6-D0F6-E942-5A7C-AF44A2F22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2041" y="3657482"/>
            <a:ext cx="2660870" cy="4302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9A46C5F-F9B6-26CE-4631-756DD42C1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101" y="3336109"/>
            <a:ext cx="2585899" cy="77577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5FCB3E4-9F9E-7E7B-1781-E0F5D9240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8387" y="2183127"/>
            <a:ext cx="1663393" cy="74803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63A1E2F-3D0B-E854-B73A-B26521D02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2618" y="4500162"/>
            <a:ext cx="1412225" cy="63734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7C4B3ED-FC23-A3D0-6CA8-46891E9C70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9040" y="3269724"/>
            <a:ext cx="2145020" cy="84215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4B7B902-A5A1-E783-BD31-45DF8224EA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5586" y="3353094"/>
            <a:ext cx="1094497" cy="76676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2F8F3A9-15F4-1D98-ED8A-9372CB0EB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9040" y="4441874"/>
            <a:ext cx="1933216" cy="695634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F386C09F-DF0E-475C-B822-004E2C8C58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4696" y="1990570"/>
            <a:ext cx="2035909" cy="90209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5A2C27AA-6D75-DA28-2B54-9A76D466FE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01472" y="2091221"/>
            <a:ext cx="2126044" cy="80506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0D4E4642-8E9D-EDFE-415C-D5EC37C49D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57952" y="4566951"/>
            <a:ext cx="1247665" cy="570557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19710DA7-115B-04E1-FF1B-6EF21D1AE2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78796" y="4471018"/>
            <a:ext cx="1685759" cy="63734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6464AC79-94B6-4986-1566-4F66C43FB1A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89960" y="2224169"/>
            <a:ext cx="1735983" cy="706993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6B00A2F1-681B-E1AB-F0FA-74D9BBA2FD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80921" y="4500162"/>
            <a:ext cx="1827708" cy="640334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33F614D4-9008-1980-87E6-954899E218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22758" y="3321697"/>
            <a:ext cx="1636682" cy="75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90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E4AFF-21D5-C999-F946-FE1AEC1B6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Metodologias </a:t>
            </a:r>
            <a:r>
              <a:rPr lang="pt-BR" dirty="0" err="1"/>
              <a:t>Ageis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CF3916-A281-4AA1-06EB-DE07A1EF2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1800" kern="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Utilizamos o </a:t>
            </a:r>
            <a:r>
              <a:rPr lang="pt-BR" sz="1800" kern="0" dirty="0" err="1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Trello</a:t>
            </a:r>
            <a:r>
              <a:rPr lang="pt-BR" sz="1800" kern="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para acompanhar a evolução e a adaptação das tarefas do projeto.</a:t>
            </a: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Ipiranga-Grupo 1 |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Trello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981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3462D1-4ECA-6038-9D0B-348D7BA7F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4938" y="260432"/>
            <a:ext cx="9414204" cy="468837"/>
          </a:xfrm>
        </p:spPr>
        <p:txBody>
          <a:bodyPr>
            <a:normAutofit fontScale="90000"/>
          </a:bodyPr>
          <a:lstStyle/>
          <a:p>
            <a:endParaRPr lang="pt-BR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E256D436-EE39-32AD-75FD-1F8271B56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BCBE61E-501D-A4C6-12A5-6E679695E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84"/>
            <a:ext cx="12192000" cy="685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93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DA407E-FC19-FEEC-B898-D0F6DB364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Pesquisa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556B6B-0D6A-D06E-4EDC-5894F557D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921" y="2015732"/>
            <a:ext cx="9520158" cy="3450613"/>
          </a:xfrm>
        </p:spPr>
        <p:txBody>
          <a:bodyPr>
            <a:normAutofit lnSpcReduction="10000"/>
          </a:bodyPr>
          <a:lstStyle/>
          <a:p>
            <a:r>
              <a:rPr lang="pt-BR" sz="1800" kern="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Definimos como tema de nossa pesquisa o desafio de entender o grau de utilização do APP da rede de um posto de combustível pela perspectiva/visão do usuário. Para isso buscamos uma pesquisa simples, que pudesse ser feita no posto durante o curto período do abastecimento de um veículo, otimizando a aplicação e eficiência da pesquisa e dos dados.</a:t>
            </a:r>
            <a:br>
              <a:rPr lang="pt-BR" sz="1800" kern="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pt-BR" sz="1800" kern="0" dirty="0">
              <a:solidFill>
                <a:srgbClr val="1D1C1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r>
              <a:rPr lang="pt-BR" sz="1800" kern="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Usamos critérios como Região de moradia, faixa de investimento mensal, se usa ou não o APP, aplicamos definição de condicionais (</a:t>
            </a:r>
            <a:r>
              <a:rPr lang="pt-BR" sz="1800" kern="0" dirty="0" err="1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if</a:t>
            </a:r>
            <a:r>
              <a:rPr lang="pt-BR" sz="1800" kern="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pt-BR" sz="1800" kern="0" dirty="0" err="1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else</a:t>
            </a:r>
            <a:r>
              <a:rPr lang="pt-BR" sz="1800" kern="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) e a coleta e o armazenamento dos dados.</a:t>
            </a:r>
            <a:br>
              <a:rPr lang="pt-BR" sz="1800" kern="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7918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2E3449-0A5A-6319-9AB7-C8B76A73B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Pesquisa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7911F2-8D10-1731-7AEA-700B60BC2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sz="1800" kern="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Quando o entrevista já utilizava o APP, o questionário seguia para uma série de perguntas para entender melhor o uso e como aprimorá-lo. Já no caso de não usar o APP havia uma série diferente de perguntas em que a intenção era entender os motivos da não utilização e algumas possibilidades de incentivar esse uso.</a:t>
            </a:r>
            <a:br>
              <a:rPr lang="pt-BR" sz="1800" kern="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pt-BR" sz="1800" kern="0" dirty="0">
              <a:solidFill>
                <a:srgbClr val="1D1C1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r>
              <a:rPr lang="pt-BR" sz="1800" kern="0" dirty="0">
                <a:solidFill>
                  <a:srgbClr val="1D1C1D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Utilizamos</a:t>
            </a:r>
            <a:r>
              <a:rPr lang="pt-BR" sz="1800" kern="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o Google </a:t>
            </a:r>
            <a:r>
              <a:rPr lang="pt-BR" sz="1800" kern="0" dirty="0" err="1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Forms</a:t>
            </a:r>
            <a:r>
              <a:rPr lang="pt-BR" sz="1800" kern="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e fizemos a ligação do resultado dos dados com o Power BI, onde tratamos os dados de forma simples, acrescentando medidas aritméticas básicas e apresentamos os dados de uma forma que pudesse ajudar o gestor a tomar decisões baseadas nos dados e gráficos apresentados.</a:t>
            </a:r>
            <a:br>
              <a:rPr lang="pt-BR" sz="1800" kern="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8606781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a">
  <a:themeElements>
    <a:clrScheme name="Galeria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eria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405</TotalTime>
  <Words>691</Words>
  <Application>Microsoft Office PowerPoint</Application>
  <PresentationFormat>Widescreen</PresentationFormat>
  <Paragraphs>49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4" baseType="lpstr">
      <vt:lpstr>Arial</vt:lpstr>
      <vt:lpstr>Calibri</vt:lpstr>
      <vt:lpstr>Palatino Linotype</vt:lpstr>
      <vt:lpstr>Galeria</vt:lpstr>
      <vt:lpstr> INCLUSÃO TECH</vt:lpstr>
      <vt:lpstr>TURMA 4 - Grupo 1   </vt:lpstr>
      <vt:lpstr>TURMA 4 - Grupo 1</vt:lpstr>
      <vt:lpstr>Dificuldades e Assertividade</vt:lpstr>
      <vt:lpstr>Tecnologias e Apps utilizados</vt:lpstr>
      <vt:lpstr>Metodologias Ageis</vt:lpstr>
      <vt:lpstr>Apresentação do PowerPoint</vt:lpstr>
      <vt:lpstr>Pesquisa</vt:lpstr>
      <vt:lpstr>Pesquisa</vt:lpstr>
      <vt:lpstr>Apresentação do PowerPoint</vt:lpstr>
      <vt:lpstr>Phyton</vt:lpstr>
      <vt:lpstr>HTML</vt:lpstr>
      <vt:lpstr>Git Hub</vt:lpstr>
      <vt:lpstr>Git Hub </vt:lpstr>
      <vt:lpstr>Power Bi</vt:lpstr>
      <vt:lpstr>Power Bi</vt:lpstr>
      <vt:lpstr>Apresentação do PowerPoint</vt:lpstr>
      <vt:lpstr>Apresentação do PowerPoint</vt:lpstr>
      <vt:lpstr>Apresentação do PowerPoint</vt:lpstr>
      <vt:lpstr>Agradecimento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Ipiranga  Inclusão tech</dc:title>
  <dc:creator>Cleonice Wazlawick</dc:creator>
  <cp:lastModifiedBy>Cleonice Wazlawick</cp:lastModifiedBy>
  <cp:revision>19</cp:revision>
  <dcterms:created xsi:type="dcterms:W3CDTF">2023-05-27T17:33:33Z</dcterms:created>
  <dcterms:modified xsi:type="dcterms:W3CDTF">2023-05-30T21:02:14Z</dcterms:modified>
</cp:coreProperties>
</file>